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D908C-8408-4590-B75C-1344E12C0363}" v="22" dt="2019-07-26T18:10:54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 Patel" userId="ea0eb09bc140b782" providerId="LiveId" clId="{4C9D908C-8408-4590-B75C-1344E12C0363}"/>
    <pc:docChg chg="custSel addSld modSld">
      <pc:chgData name="Kush Patel" userId="ea0eb09bc140b782" providerId="LiveId" clId="{4C9D908C-8408-4590-B75C-1344E12C0363}" dt="2019-07-26T18:11:11.417" v="536" actId="20577"/>
      <pc:docMkLst>
        <pc:docMk/>
      </pc:docMkLst>
      <pc:sldChg chg="addSp delSp modSp delAnim">
        <pc:chgData name="Kush Patel" userId="ea0eb09bc140b782" providerId="LiveId" clId="{4C9D908C-8408-4590-B75C-1344E12C0363}" dt="2019-07-26T17:53:43.546" v="308" actId="20577"/>
        <pc:sldMkLst>
          <pc:docMk/>
          <pc:sldMk cId="1749241812" sldId="263"/>
        </pc:sldMkLst>
        <pc:spChg chg="mod">
          <ac:chgData name="Kush Patel" userId="ea0eb09bc140b782" providerId="LiveId" clId="{4C9D908C-8408-4590-B75C-1344E12C0363}" dt="2019-07-26T17:42:51.571" v="43" actId="20577"/>
          <ac:spMkLst>
            <pc:docMk/>
            <pc:sldMk cId="1749241812" sldId="263"/>
            <ac:spMk id="2" creationId="{B9560C33-1CA4-4488-BB6A-5BAF3D12C40C}"/>
          </ac:spMkLst>
        </pc:spChg>
        <pc:spChg chg="mod">
          <ac:chgData name="Kush Patel" userId="ea0eb09bc140b782" providerId="LiveId" clId="{4C9D908C-8408-4590-B75C-1344E12C0363}" dt="2019-07-26T17:43:36.759" v="94" actId="1076"/>
          <ac:spMkLst>
            <pc:docMk/>
            <pc:sldMk cId="1749241812" sldId="263"/>
            <ac:spMk id="6" creationId="{FBC244AF-4012-4AD1-81B9-31A4D5CCB1E3}"/>
          </ac:spMkLst>
        </pc:spChg>
        <pc:spChg chg="mod">
          <ac:chgData name="Kush Patel" userId="ea0eb09bc140b782" providerId="LiveId" clId="{4C9D908C-8408-4590-B75C-1344E12C0363}" dt="2019-07-26T17:53:43.546" v="308" actId="20577"/>
          <ac:spMkLst>
            <pc:docMk/>
            <pc:sldMk cId="1749241812" sldId="263"/>
            <ac:spMk id="10" creationId="{06BA4F87-2AEF-4F47-A79B-BE0A68603BB5}"/>
          </ac:spMkLst>
        </pc:spChg>
        <pc:spChg chg="mod">
          <ac:chgData name="Kush Patel" userId="ea0eb09bc140b782" providerId="LiveId" clId="{4C9D908C-8408-4590-B75C-1344E12C0363}" dt="2019-07-26T17:42:40.652" v="42" actId="20577"/>
          <ac:spMkLst>
            <pc:docMk/>
            <pc:sldMk cId="1749241812" sldId="263"/>
            <ac:spMk id="11" creationId="{984E5522-5C2B-4802-9872-F62A45CAEB48}"/>
          </ac:spMkLst>
        </pc:spChg>
        <pc:spChg chg="add mod">
          <ac:chgData name="Kush Patel" userId="ea0eb09bc140b782" providerId="LiveId" clId="{4C9D908C-8408-4590-B75C-1344E12C0363}" dt="2019-07-26T17:43:26.250" v="93" actId="1076"/>
          <ac:spMkLst>
            <pc:docMk/>
            <pc:sldMk cId="1749241812" sldId="263"/>
            <ac:spMk id="12" creationId="{888CC0E8-362D-4050-A724-77FBA8BDB77B}"/>
          </ac:spMkLst>
        </pc:spChg>
        <pc:picChg chg="del mod">
          <ac:chgData name="Kush Patel" userId="ea0eb09bc140b782" providerId="LiveId" clId="{4C9D908C-8408-4590-B75C-1344E12C0363}" dt="2019-07-26T17:46:19.742" v="97" actId="478"/>
          <ac:picMkLst>
            <pc:docMk/>
            <pc:sldMk cId="1749241812" sldId="263"/>
            <ac:picMk id="13" creationId="{E22193E2-B2E6-4D50-A3D3-9684CFB5F64F}"/>
          </ac:picMkLst>
        </pc:picChg>
        <pc:picChg chg="mod">
          <ac:chgData name="Kush Patel" userId="ea0eb09bc140b782" providerId="LiveId" clId="{4C9D908C-8408-4590-B75C-1344E12C0363}" dt="2019-07-26T17:46:59.628" v="98" actId="1076"/>
          <ac:picMkLst>
            <pc:docMk/>
            <pc:sldMk cId="1749241812" sldId="263"/>
            <ac:picMk id="14" creationId="{968375E3-65B6-423E-AE32-81EB4C7E866E}"/>
          </ac:picMkLst>
        </pc:picChg>
      </pc:sldChg>
      <pc:sldChg chg="addSp delSp modSp add">
        <pc:chgData name="Kush Patel" userId="ea0eb09bc140b782" providerId="LiveId" clId="{4C9D908C-8408-4590-B75C-1344E12C0363}" dt="2019-07-26T18:11:11.417" v="536" actId="20577"/>
        <pc:sldMkLst>
          <pc:docMk/>
          <pc:sldMk cId="864563359" sldId="264"/>
        </pc:sldMkLst>
        <pc:spChg chg="mod">
          <ac:chgData name="Kush Patel" userId="ea0eb09bc140b782" providerId="LiveId" clId="{4C9D908C-8408-4590-B75C-1344E12C0363}" dt="2019-07-26T17:47:43.882" v="117" actId="20577"/>
          <ac:spMkLst>
            <pc:docMk/>
            <pc:sldMk cId="864563359" sldId="264"/>
            <ac:spMk id="2" creationId="{03F33E0E-8CA9-4702-A73A-A5FAC5197A75}"/>
          </ac:spMkLst>
        </pc:spChg>
        <pc:spChg chg="del">
          <ac:chgData name="Kush Patel" userId="ea0eb09bc140b782" providerId="LiveId" clId="{4C9D908C-8408-4590-B75C-1344E12C0363}" dt="2019-07-26T17:48:11.770" v="118"/>
          <ac:spMkLst>
            <pc:docMk/>
            <pc:sldMk cId="864563359" sldId="264"/>
            <ac:spMk id="3" creationId="{B13E0B34-43E1-4835-8C3E-A5636698E746}"/>
          </ac:spMkLst>
        </pc:spChg>
        <pc:spChg chg="add mod">
          <ac:chgData name="Kush Patel" userId="ea0eb09bc140b782" providerId="LiveId" clId="{4C9D908C-8408-4590-B75C-1344E12C0363}" dt="2019-07-26T17:49:10.292" v="136" actId="14100"/>
          <ac:spMkLst>
            <pc:docMk/>
            <pc:sldMk cId="864563359" sldId="264"/>
            <ac:spMk id="5" creationId="{3508B7A1-89DD-406C-A46F-B7B0FE4D84F0}"/>
          </ac:spMkLst>
        </pc:spChg>
        <pc:spChg chg="add mod">
          <ac:chgData name="Kush Patel" userId="ea0eb09bc140b782" providerId="LiveId" clId="{4C9D908C-8408-4590-B75C-1344E12C0363}" dt="2019-07-26T17:50:53.269" v="213" actId="20577"/>
          <ac:spMkLst>
            <pc:docMk/>
            <pc:sldMk cId="864563359" sldId="264"/>
            <ac:spMk id="9" creationId="{390A3517-E1B2-4F08-BB4C-E355035D7D34}"/>
          </ac:spMkLst>
        </pc:spChg>
        <pc:spChg chg="add del mod">
          <ac:chgData name="Kush Patel" userId="ea0eb09bc140b782" providerId="LiveId" clId="{4C9D908C-8408-4590-B75C-1344E12C0363}" dt="2019-07-26T17:51:17.847" v="217"/>
          <ac:spMkLst>
            <pc:docMk/>
            <pc:sldMk cId="864563359" sldId="264"/>
            <ac:spMk id="10" creationId="{9D4709C3-5ED8-45F7-AF1A-B100ECA75C10}"/>
          </ac:spMkLst>
        </pc:spChg>
        <pc:spChg chg="add del mod">
          <ac:chgData name="Kush Patel" userId="ea0eb09bc140b782" providerId="LiveId" clId="{4C9D908C-8408-4590-B75C-1344E12C0363}" dt="2019-07-26T18:11:11.417" v="536" actId="20577"/>
          <ac:spMkLst>
            <pc:docMk/>
            <pc:sldMk cId="864563359" sldId="264"/>
            <ac:spMk id="11" creationId="{7748F2D5-186A-4A8E-89FE-001C0C97BFF9}"/>
          </ac:spMkLst>
        </pc:spChg>
        <pc:spChg chg="add del mod">
          <ac:chgData name="Kush Patel" userId="ea0eb09bc140b782" providerId="LiveId" clId="{4C9D908C-8408-4590-B75C-1344E12C0363}" dt="2019-07-26T17:55:38.775" v="379"/>
          <ac:spMkLst>
            <pc:docMk/>
            <pc:sldMk cId="864563359" sldId="264"/>
            <ac:spMk id="12" creationId="{D5F85EB1-E72C-4526-A32B-E85AF9F2F320}"/>
          </ac:spMkLst>
        </pc:spChg>
        <pc:spChg chg="add mod">
          <ac:chgData name="Kush Patel" userId="ea0eb09bc140b782" providerId="LiveId" clId="{4C9D908C-8408-4590-B75C-1344E12C0363}" dt="2019-07-26T17:56:47.608" v="457" actId="1076"/>
          <ac:spMkLst>
            <pc:docMk/>
            <pc:sldMk cId="864563359" sldId="264"/>
            <ac:spMk id="13" creationId="{34C3F9D8-BABF-45D7-9559-EAD0EEDFDCFA}"/>
          </ac:spMkLst>
        </pc:spChg>
        <pc:spChg chg="add del mod">
          <ac:chgData name="Kush Patel" userId="ea0eb09bc140b782" providerId="LiveId" clId="{4C9D908C-8408-4590-B75C-1344E12C0363}" dt="2019-07-26T17:57:20.064" v="460"/>
          <ac:spMkLst>
            <pc:docMk/>
            <pc:sldMk cId="864563359" sldId="264"/>
            <ac:spMk id="14" creationId="{A097B202-136C-4973-862A-9B305421A3DB}"/>
          </ac:spMkLst>
        </pc:spChg>
        <pc:spChg chg="add mod">
          <ac:chgData name="Kush Patel" userId="ea0eb09bc140b782" providerId="LiveId" clId="{4C9D908C-8408-4590-B75C-1344E12C0363}" dt="2019-07-26T18:07:27.876" v="525" actId="20577"/>
          <ac:spMkLst>
            <pc:docMk/>
            <pc:sldMk cId="864563359" sldId="264"/>
            <ac:spMk id="15" creationId="{F395807F-739D-4FB9-8433-D1705BD2C0D7}"/>
          </ac:spMkLst>
        </pc:spChg>
        <pc:picChg chg="add mod">
          <ac:chgData name="Kush Patel" userId="ea0eb09bc140b782" providerId="LiveId" clId="{4C9D908C-8408-4590-B75C-1344E12C0363}" dt="2019-07-26T17:49:08.127" v="135" actId="1076"/>
          <ac:picMkLst>
            <pc:docMk/>
            <pc:sldMk cId="864563359" sldId="264"/>
            <ac:picMk id="4" creationId="{AAE57EAF-E961-4837-B31F-4A1060CC0AED}"/>
          </ac:picMkLst>
        </pc:picChg>
        <pc:picChg chg="mod">
          <ac:chgData name="Kush Patel" userId="ea0eb09bc140b782" providerId="LiveId" clId="{4C9D908C-8408-4590-B75C-1344E12C0363}" dt="2019-07-26T18:10:56.231" v="526" actId="1076"/>
          <ac:picMkLst>
            <pc:docMk/>
            <pc:sldMk cId="864563359" sldId="264"/>
            <ac:picMk id="16" creationId="{306A1986-B66D-4785-8F9E-85460F569FE5}"/>
          </ac:picMkLst>
        </pc:picChg>
        <pc:picChg chg="add del mod">
          <ac:chgData name="Kush Patel" userId="ea0eb09bc140b782" providerId="LiveId" clId="{4C9D908C-8408-4590-B75C-1344E12C0363}" dt="2019-07-26T17:52:46.790" v="302" actId="478"/>
          <ac:picMkLst>
            <pc:docMk/>
            <pc:sldMk cId="864563359" sldId="264"/>
            <ac:picMk id="2050" creationId="{FC0581FE-0AB1-4B24-BFD5-A42B48C44C42}"/>
          </ac:picMkLst>
        </pc:picChg>
        <pc:cxnChg chg="add mod">
          <ac:chgData name="Kush Patel" userId="ea0eb09bc140b782" providerId="LiveId" clId="{4C9D908C-8408-4590-B75C-1344E12C0363}" dt="2019-07-26T17:49:22.003" v="144" actId="692"/>
          <ac:cxnSpMkLst>
            <pc:docMk/>
            <pc:sldMk cId="864563359" sldId="264"/>
            <ac:cxnSpMk id="7" creationId="{C6008561-0583-4E0D-8A2F-E691A25EA674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45:13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45:36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6T13:54:36.845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5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544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5510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57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754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9885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745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464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029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09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34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64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916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73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156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22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123AF-F796-403B-AA7B-3E2B00A67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5" t="9091" r="12298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1C38-05D6-4A4F-8B59-8400DDF3D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Radius, Diameter, Circumference and PI(</a:t>
            </a:r>
            <a:r>
              <a:rPr lang="el-GR" dirty="0"/>
              <a:t>π</a:t>
            </a:r>
            <a:r>
              <a:rPr lang="en-US" dirty="0"/>
              <a:t>)</a:t>
            </a:r>
            <a:r>
              <a:rPr lang="en-US" sz="41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28821-5577-48B6-BF27-A32262A5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184" y="5179334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 dirty="0"/>
              <a:t>7/26/19</a:t>
            </a:r>
          </a:p>
          <a:p>
            <a:r>
              <a:rPr lang="en-US" sz="1600" dirty="0"/>
              <a:t>By Kush Patel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ntro">
            <a:hlinkClick r:id="" action="ppaction://media"/>
            <a:extLst>
              <a:ext uri="{FF2B5EF4-FFF2-40B4-BE49-F238E27FC236}">
                <a16:creationId xmlns:a16="http://schemas.microsoft.com/office/drawing/2014/main" id="{CBAE0D80-FF71-4729-905B-645562C11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8952" y="4440705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1E61D1-2EE7-4616-833D-16612398637F}"/>
              </a:ext>
            </a:extLst>
          </p:cNvPr>
          <p:cNvSpPr txBox="1"/>
          <p:nvPr/>
        </p:nvSpPr>
        <p:spPr>
          <a:xfrm>
            <a:off x="2964873" y="456083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icon:</a:t>
            </a:r>
          </a:p>
        </p:txBody>
      </p:sp>
    </p:spTree>
    <p:extLst>
      <p:ext uri="{BB962C8B-B14F-4D97-AF65-F5344CB8AC3E}">
        <p14:creationId xmlns:p14="http://schemas.microsoft.com/office/powerpoint/2010/main" val="407047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744C-6B6A-4096-A45D-61D201F2F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321" y="132389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What Will be learning about today.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0AD40-0FA7-4C64-8C6E-641BC4CE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69" y="2892469"/>
            <a:ext cx="7766936" cy="258735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Today we will be learning all about the following properties of a circle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Radius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Diameter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Circumference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/>
              <a:t>PI (</a:t>
            </a:r>
            <a:r>
              <a:rPr lang="el-GR" b="1" dirty="0"/>
              <a:t>π</a:t>
            </a:r>
            <a:r>
              <a:rPr lang="en-US" b="1" dirty="0"/>
              <a:t>)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E2F43-9820-4A99-B400-C29111500B06}"/>
              </a:ext>
            </a:extLst>
          </p:cNvPr>
          <p:cNvSpPr/>
          <p:nvPr/>
        </p:nvSpPr>
        <p:spPr>
          <a:xfrm>
            <a:off x="5905082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1547-C55A-4F21-89A4-1D1EE68C0D05}"/>
              </a:ext>
            </a:extLst>
          </p:cNvPr>
          <p:cNvSpPr txBox="1"/>
          <p:nvPr/>
        </p:nvSpPr>
        <p:spPr>
          <a:xfrm>
            <a:off x="1123669" y="2342440"/>
            <a:ext cx="569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Sound Icon to hear the lesson: </a:t>
            </a:r>
          </a:p>
        </p:txBody>
      </p:sp>
      <p:pic>
        <p:nvPicPr>
          <p:cNvPr id="6" name="What will we learn">
            <a:hlinkClick r:id="" action="ppaction://media"/>
            <a:extLst>
              <a:ext uri="{FF2B5EF4-FFF2-40B4-BE49-F238E27FC236}">
                <a16:creationId xmlns:a16="http://schemas.microsoft.com/office/drawing/2014/main" id="{021E5476-9516-4B41-A9B2-55103D60D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4718" y="2282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FD40-16DA-4561-BC70-03616DC7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89" y="-11010"/>
            <a:ext cx="8596668" cy="1320800"/>
          </a:xfrm>
        </p:spPr>
        <p:txBody>
          <a:bodyPr/>
          <a:lstStyle/>
          <a:p>
            <a:r>
              <a:rPr lang="en-US" dirty="0"/>
              <a:t>Radius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3462-279B-4250-A7F7-E52910A4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27" y="1562712"/>
            <a:ext cx="8596668" cy="3880773"/>
          </a:xfrm>
        </p:spPr>
        <p:txBody>
          <a:bodyPr/>
          <a:lstStyle/>
          <a:p>
            <a:r>
              <a:rPr lang="en-US" dirty="0"/>
              <a:t>The Radius of a circle is a line that connects from the center of the circle to the circumferences/edge of the circle.</a:t>
            </a:r>
          </a:p>
          <a:p>
            <a:r>
              <a:rPr lang="en-US" dirty="0"/>
              <a:t>The Formula to find the Radius r=d/2.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455635-A977-406E-AA7C-818CD9BFAC74}"/>
                  </a:ext>
                </a:extLst>
              </p14:cNvPr>
              <p14:cNvContentPartPr/>
              <p14:nvPr/>
            </p14:nvContentPartPr>
            <p14:xfrm>
              <a:off x="8492982" y="336721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455635-A977-406E-AA7C-818CD9BFAC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4342" y="33582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BC6564-0161-448C-BA90-4D58A1ED3413}"/>
                  </a:ext>
                </a:extLst>
              </p14:cNvPr>
              <p14:cNvContentPartPr/>
              <p14:nvPr/>
            </p14:nvContentPartPr>
            <p14:xfrm>
              <a:off x="8422782" y="50953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BC6564-0161-448C-BA90-4D58A1ED34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3782" y="50089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utoShape 2" descr="circle">
            <a:extLst>
              <a:ext uri="{FF2B5EF4-FFF2-40B4-BE49-F238E27FC236}">
                <a16:creationId xmlns:a16="http://schemas.microsoft.com/office/drawing/2014/main" id="{86225E25-A1C4-42DB-BB6B-4463AAB2B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08880" cy="60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56E82D-9C85-466E-A22D-7AB3772935DD}"/>
                  </a:ext>
                </a:extLst>
              </p14:cNvPr>
              <p14:cNvContentPartPr/>
              <p14:nvPr/>
            </p14:nvContentPartPr>
            <p14:xfrm>
              <a:off x="342582" y="562458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56E82D-9C85-466E-A22D-7AB377293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582" y="54445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645C1D-2844-49EB-A45B-215CAA08585A}"/>
              </a:ext>
            </a:extLst>
          </p:cNvPr>
          <p:cNvSpPr txBox="1"/>
          <p:nvPr/>
        </p:nvSpPr>
        <p:spPr>
          <a:xfrm>
            <a:off x="5101391" y="3885480"/>
            <a:ext cx="1878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d=diameter</a:t>
            </a:r>
          </a:p>
          <a:p>
            <a:r>
              <a:rPr lang="en-US" dirty="0"/>
              <a:t>r=radius</a:t>
            </a:r>
          </a:p>
          <a:p>
            <a:r>
              <a:rPr lang="en-US" dirty="0"/>
              <a:t>d=8 inches</a:t>
            </a:r>
          </a:p>
          <a:p>
            <a:r>
              <a:rPr lang="en-US" dirty="0"/>
              <a:t>r=8/2</a:t>
            </a:r>
          </a:p>
          <a:p>
            <a:r>
              <a:rPr lang="en-US" dirty="0"/>
              <a:t>r=4 inches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795FD5-31E0-407E-BE24-DAF072649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3" y="2708434"/>
            <a:ext cx="3757405" cy="342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CB5F00-30E3-44A8-9482-31136EF3130E}"/>
              </a:ext>
            </a:extLst>
          </p:cNvPr>
          <p:cNvSpPr txBox="1"/>
          <p:nvPr/>
        </p:nvSpPr>
        <p:spPr>
          <a:xfrm flipH="1">
            <a:off x="2518435" y="3436083"/>
            <a:ext cx="103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in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82ADF7-E7B2-4F6E-919F-5ED41D200852}"/>
              </a:ext>
            </a:extLst>
          </p:cNvPr>
          <p:cNvCxnSpPr>
            <a:cxnSpLocks/>
          </p:cNvCxnSpPr>
          <p:nvPr/>
        </p:nvCxnSpPr>
        <p:spPr>
          <a:xfrm>
            <a:off x="2667027" y="3861788"/>
            <a:ext cx="1" cy="294001"/>
          </a:xfrm>
          <a:prstGeom prst="straightConnector1">
            <a:avLst/>
          </a:prstGeom>
          <a:ln w="285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DC1CF0-5835-413F-BC16-8253BF12F31D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2733973" y="4965815"/>
            <a:ext cx="327509" cy="35144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FA07BF-B749-4341-A234-EAD7E2A615A2}"/>
              </a:ext>
            </a:extLst>
          </p:cNvPr>
          <p:cNvSpPr txBox="1"/>
          <p:nvPr/>
        </p:nvSpPr>
        <p:spPr>
          <a:xfrm>
            <a:off x="2777590" y="459648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78881B-B1CC-4A09-B56D-190AF51C3AFD}"/>
              </a:ext>
            </a:extLst>
          </p:cNvPr>
          <p:cNvSpPr txBox="1"/>
          <p:nvPr/>
        </p:nvSpPr>
        <p:spPr>
          <a:xfrm>
            <a:off x="660023" y="727929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 to hear about the lesson:</a:t>
            </a:r>
          </a:p>
        </p:txBody>
      </p:sp>
      <p:pic>
        <p:nvPicPr>
          <p:cNvPr id="49" name="Radius">
            <a:hlinkClick r:id="" action="ppaction://media"/>
            <a:extLst>
              <a:ext uri="{FF2B5EF4-FFF2-40B4-BE49-F238E27FC236}">
                <a16:creationId xmlns:a16="http://schemas.microsoft.com/office/drawing/2014/main" id="{7DF258C7-4174-452B-B4E2-BF2E127EC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7060" y="648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DDF7-DE8F-4464-BE39-EB2A6651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559"/>
            <a:ext cx="8596668" cy="1320800"/>
          </a:xfrm>
        </p:spPr>
        <p:txBody>
          <a:bodyPr/>
          <a:lstStyle/>
          <a:p>
            <a:r>
              <a:rPr lang="en-US" dirty="0"/>
              <a:t>Diameter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BCEB-B8BA-4C51-A54E-0D0DE9B4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71" y="1296965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Diameter is a straight line passing from the center of the circle and endpoint lies on the circle</a:t>
            </a:r>
          </a:p>
          <a:p>
            <a:pPr marL="0" indent="0">
              <a:buNone/>
            </a:pPr>
            <a:r>
              <a:rPr lang="en-US" dirty="0"/>
              <a:t>The formula to find diameter is d= 2r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9A127-C957-4A20-8DD2-828B41DC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28" y="3249862"/>
            <a:ext cx="2552700" cy="2505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FB96A-DC9F-44B4-90C6-87A55188AEF7}"/>
              </a:ext>
            </a:extLst>
          </p:cNvPr>
          <p:cNvSpPr txBox="1"/>
          <p:nvPr/>
        </p:nvSpPr>
        <p:spPr>
          <a:xfrm>
            <a:off x="1931184" y="512618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inches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2EC19A-E537-4E20-AB25-349904F8AD24}"/>
              </a:ext>
            </a:extLst>
          </p:cNvPr>
          <p:cNvCxnSpPr>
            <a:cxnSpLocks/>
          </p:cNvCxnSpPr>
          <p:nvPr/>
        </p:nvCxnSpPr>
        <p:spPr>
          <a:xfrm flipV="1">
            <a:off x="2705561" y="4830520"/>
            <a:ext cx="351036" cy="40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1B9A6E-6784-49FF-89EC-5743069050A1}"/>
              </a:ext>
            </a:extLst>
          </p:cNvPr>
          <p:cNvSpPr txBox="1"/>
          <p:nvPr/>
        </p:nvSpPr>
        <p:spPr>
          <a:xfrm>
            <a:off x="1829207" y="34538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inches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27FE2-CA51-4E0A-AC73-6B6A9DBB7334}"/>
              </a:ext>
            </a:extLst>
          </p:cNvPr>
          <p:cNvCxnSpPr>
            <a:cxnSpLocks/>
          </p:cNvCxnSpPr>
          <p:nvPr/>
        </p:nvCxnSpPr>
        <p:spPr>
          <a:xfrm>
            <a:off x="2619356" y="3797483"/>
            <a:ext cx="153247" cy="43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7DB685-C22C-4FF4-97D2-7FBD46FBAAFA}"/>
              </a:ext>
            </a:extLst>
          </p:cNvPr>
          <p:cNvSpPr txBox="1"/>
          <p:nvPr/>
        </p:nvSpPr>
        <p:spPr>
          <a:xfrm>
            <a:off x="3856145" y="3670859"/>
            <a:ext cx="1399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D=Diameter</a:t>
            </a:r>
          </a:p>
          <a:p>
            <a:r>
              <a:rPr lang="en-US" dirty="0"/>
              <a:t>r=Radius</a:t>
            </a:r>
          </a:p>
          <a:p>
            <a:r>
              <a:rPr lang="en-US" dirty="0"/>
              <a:t>r=5 inches</a:t>
            </a:r>
          </a:p>
          <a:p>
            <a:r>
              <a:rPr lang="en-US" dirty="0"/>
              <a:t>d=2(5)</a:t>
            </a:r>
          </a:p>
          <a:p>
            <a:r>
              <a:rPr lang="en-US" dirty="0"/>
              <a:t>d=10 inches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70649-FD70-403C-81A1-9AD6B75752F5}"/>
              </a:ext>
            </a:extLst>
          </p:cNvPr>
          <p:cNvSpPr txBox="1"/>
          <p:nvPr/>
        </p:nvSpPr>
        <p:spPr>
          <a:xfrm>
            <a:off x="677334" y="631972"/>
            <a:ext cx="56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Sound Icon to learn about the lesson:</a:t>
            </a:r>
          </a:p>
        </p:txBody>
      </p:sp>
      <p:pic>
        <p:nvPicPr>
          <p:cNvPr id="16" name="Diameter">
            <a:hlinkClick r:id="" action="ppaction://media"/>
            <a:extLst>
              <a:ext uri="{FF2B5EF4-FFF2-40B4-BE49-F238E27FC236}">
                <a16:creationId xmlns:a16="http://schemas.microsoft.com/office/drawing/2014/main" id="{58F27253-D91A-437C-912C-35EC8F0E3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8291" y="5616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2E13-6E34-4EE6-8881-A015995F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3" y="18213"/>
            <a:ext cx="8596668" cy="1320800"/>
          </a:xfrm>
        </p:spPr>
        <p:txBody>
          <a:bodyPr/>
          <a:lstStyle/>
          <a:p>
            <a:r>
              <a:rPr lang="en-US" dirty="0"/>
              <a:t>Circumference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0E2F-9C03-4BF1-8FA1-E8F16596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3" y="1097844"/>
            <a:ext cx="8596668" cy="3880773"/>
          </a:xfrm>
        </p:spPr>
        <p:txBody>
          <a:bodyPr/>
          <a:lstStyle/>
          <a:p>
            <a:r>
              <a:rPr lang="en-US" dirty="0"/>
              <a:t>The Circumference is the distance around the circle. The formula to find the circumference is c=2</a:t>
            </a:r>
            <a:r>
              <a:rPr lang="el-GR" dirty="0"/>
              <a:t>π</a:t>
            </a:r>
            <a:r>
              <a:rPr lang="en-US" dirty="0"/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6A98-994D-4C22-BBB7-D0518599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3" y="3038231"/>
            <a:ext cx="3263739" cy="3458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82F84D-6583-4FB7-B205-D63E796351BC}"/>
              </a:ext>
            </a:extLst>
          </p:cNvPr>
          <p:cNvSpPr txBox="1"/>
          <p:nvPr/>
        </p:nvSpPr>
        <p:spPr>
          <a:xfrm>
            <a:off x="1025237" y="364836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21B76B-336E-4272-9C79-85E76F06FB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3021" y="3833029"/>
            <a:ext cx="179202" cy="267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DD5A77-3390-4A52-BFBB-66AF932C47FB}"/>
              </a:ext>
            </a:extLst>
          </p:cNvPr>
          <p:cNvSpPr txBox="1"/>
          <p:nvPr/>
        </p:nvSpPr>
        <p:spPr>
          <a:xfrm>
            <a:off x="2350214" y="519766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F7384-B473-4B79-99C5-04FBCE22AA60}"/>
              </a:ext>
            </a:extLst>
          </p:cNvPr>
          <p:cNvCxnSpPr/>
          <p:nvPr/>
        </p:nvCxnSpPr>
        <p:spPr>
          <a:xfrm>
            <a:off x="2475345" y="496916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46838-67FB-44C7-80D6-7EDE1A1B998E}"/>
              </a:ext>
            </a:extLst>
          </p:cNvPr>
          <p:cNvCxnSpPr>
            <a:cxnSpLocks/>
          </p:cNvCxnSpPr>
          <p:nvPr/>
        </p:nvCxnSpPr>
        <p:spPr>
          <a:xfrm flipH="1" flipV="1">
            <a:off x="2567354" y="4617280"/>
            <a:ext cx="79711" cy="580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EB4E4F-7C6B-48A2-8111-075BB84F715E}"/>
              </a:ext>
            </a:extLst>
          </p:cNvPr>
          <p:cNvSpPr txBox="1"/>
          <p:nvPr/>
        </p:nvSpPr>
        <p:spPr>
          <a:xfrm>
            <a:off x="4470400" y="3648363"/>
            <a:ext cx="19175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r=Radius</a:t>
            </a:r>
          </a:p>
          <a:p>
            <a:r>
              <a:rPr lang="en-US" dirty="0"/>
              <a:t>c=circumference</a:t>
            </a:r>
          </a:p>
          <a:p>
            <a:r>
              <a:rPr lang="el-GR" dirty="0"/>
              <a:t>Π</a:t>
            </a:r>
            <a:r>
              <a:rPr lang="en-US" dirty="0"/>
              <a:t>=3.14</a:t>
            </a:r>
          </a:p>
          <a:p>
            <a:r>
              <a:rPr lang="en-US" dirty="0"/>
              <a:t>r=3 in</a:t>
            </a:r>
          </a:p>
          <a:p>
            <a:r>
              <a:rPr lang="en-US" dirty="0"/>
              <a:t>c=2(3)(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C=6</a:t>
            </a:r>
            <a:r>
              <a:rPr lang="el-GR" dirty="0"/>
              <a:t>π</a:t>
            </a:r>
            <a:endParaRPr lang="en-US" dirty="0"/>
          </a:p>
          <a:p>
            <a:r>
              <a:rPr lang="en-US" dirty="0"/>
              <a:t>6</a:t>
            </a:r>
            <a:r>
              <a:rPr lang="el-GR" dirty="0"/>
              <a:t>π</a:t>
            </a:r>
            <a:r>
              <a:rPr lang="en-US" dirty="0"/>
              <a:t>=18.84</a:t>
            </a:r>
          </a:p>
          <a:p>
            <a:r>
              <a:rPr lang="en-US" dirty="0"/>
              <a:t>C=18.84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A5650A-FB12-44C3-AC0D-14C13B45345D}"/>
              </a:ext>
            </a:extLst>
          </p:cNvPr>
          <p:cNvSpPr txBox="1"/>
          <p:nvPr/>
        </p:nvSpPr>
        <p:spPr>
          <a:xfrm>
            <a:off x="2757547" y="6363714"/>
            <a:ext cx="10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18.84 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CC2040-D858-4B13-A0A0-660BACE8F334}"/>
              </a:ext>
            </a:extLst>
          </p:cNvPr>
          <p:cNvCxnSpPr>
            <a:cxnSpLocks/>
          </p:cNvCxnSpPr>
          <p:nvPr/>
        </p:nvCxnSpPr>
        <p:spPr>
          <a:xfrm flipH="1" flipV="1">
            <a:off x="2955891" y="5566992"/>
            <a:ext cx="334810" cy="79672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14B19-EABE-4B92-A614-04258520306C}"/>
              </a:ext>
            </a:extLst>
          </p:cNvPr>
          <p:cNvSpPr txBox="1"/>
          <p:nvPr/>
        </p:nvSpPr>
        <p:spPr>
          <a:xfrm>
            <a:off x="206742" y="692682"/>
            <a:ext cx="69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Sound Icon to hear more about the lesson:</a:t>
            </a:r>
          </a:p>
        </p:txBody>
      </p:sp>
      <p:pic>
        <p:nvPicPr>
          <p:cNvPr id="26" name="Circumference">
            <a:hlinkClick r:id="" action="ppaction://media"/>
            <a:extLst>
              <a:ext uri="{FF2B5EF4-FFF2-40B4-BE49-F238E27FC236}">
                <a16:creationId xmlns:a16="http://schemas.microsoft.com/office/drawing/2014/main" id="{50A1FDFC-243A-4B31-ACE9-F78EDE706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8364" y="5725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3D76-5AAD-473C-B3D5-DA9B3A3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70A6-1429-49FC-86FD-DD5A0F5C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a mathematical constant, it is a ratio of a circumference to its diameter </a:t>
            </a:r>
          </a:p>
          <a:p>
            <a:r>
              <a:rPr lang="en-US" dirty="0"/>
              <a:t>Formula: </a:t>
            </a:r>
            <a:r>
              <a:rPr lang="el-GR" dirty="0"/>
              <a:t>π = 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d</a:t>
            </a:r>
            <a:endParaRPr lang="en-US" dirty="0"/>
          </a:p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also the 16</a:t>
            </a:r>
            <a:r>
              <a:rPr lang="en-US" baseline="30000" dirty="0"/>
              <a:t>th</a:t>
            </a:r>
            <a:r>
              <a:rPr lang="en-US" dirty="0"/>
              <a:t> letter of the Greek alphabet</a:t>
            </a:r>
          </a:p>
          <a:p>
            <a:r>
              <a:rPr lang="en-US" dirty="0"/>
              <a:t>The approximation number of pi is 3.14 </a:t>
            </a:r>
          </a:p>
          <a:p>
            <a:r>
              <a:rPr lang="en-US" dirty="0"/>
              <a:t>Fractions such as 22/7 is an approximation for </a:t>
            </a:r>
            <a:r>
              <a:rPr lang="el-GR" dirty="0"/>
              <a:t>π</a:t>
            </a:r>
            <a:endParaRPr lang="en-US" dirty="0"/>
          </a:p>
          <a:p>
            <a:r>
              <a:rPr lang="en-US" dirty="0"/>
              <a:t>Pi(</a:t>
            </a:r>
            <a:r>
              <a:rPr lang="el-GR" dirty="0"/>
              <a:t>π</a:t>
            </a:r>
            <a:r>
              <a:rPr lang="en-US" dirty="0"/>
              <a:t>) is used a lot in circles, spheres, cones, cylinders or any shape/figure having a circle as a face or base, finding the diameter, radius, circumferences or area of a circle</a:t>
            </a:r>
          </a:p>
          <a:p>
            <a:r>
              <a:rPr lang="el-GR" dirty="0"/>
              <a:t>π</a:t>
            </a:r>
            <a:r>
              <a:rPr lang="en-US" dirty="0"/>
              <a:t>(pi) is a never-ending number it goes on and on and there is no end digit 3.1415926535 8979323846 2643383279...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A85E59-5DC3-44DF-A7B3-214890E62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218" y="1149866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F74DF-31FB-47BC-9E50-F8C30FAC283A}"/>
              </a:ext>
            </a:extLst>
          </p:cNvPr>
          <p:cNvSpPr txBox="1"/>
          <p:nvPr/>
        </p:nvSpPr>
        <p:spPr>
          <a:xfrm>
            <a:off x="304800" y="1270000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Sound Icon to hear more about the lesson:</a:t>
            </a:r>
          </a:p>
        </p:txBody>
      </p:sp>
    </p:spTree>
    <p:extLst>
      <p:ext uri="{BB962C8B-B14F-4D97-AF65-F5344CB8AC3E}">
        <p14:creationId xmlns:p14="http://schemas.microsoft.com/office/powerpoint/2010/main" val="15212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0C33-1CA4-4488-BB6A-5BAF3D12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530"/>
            <a:ext cx="8596668" cy="1320800"/>
          </a:xfrm>
        </p:spPr>
        <p:txBody>
          <a:bodyPr/>
          <a:lstStyle/>
          <a:p>
            <a:r>
              <a:rPr lang="en-US" dirty="0"/>
              <a:t>Example Problem 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5E6EA6-B00C-4D6C-9EBD-569E8EC05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0173" y="1985058"/>
            <a:ext cx="4898985" cy="489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531A1-15A3-46FB-9127-CC12CD32951F}"/>
              </a:ext>
            </a:extLst>
          </p:cNvPr>
          <p:cNvSpPr txBox="1"/>
          <p:nvPr/>
        </p:nvSpPr>
        <p:spPr>
          <a:xfrm>
            <a:off x="3961968" y="2552799"/>
            <a:ext cx="345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problem we will find the circumference of this circle: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244AF-4012-4AD1-81B9-31A4D5CCB1E3}"/>
              </a:ext>
            </a:extLst>
          </p:cNvPr>
          <p:cNvSpPr txBox="1"/>
          <p:nvPr/>
        </p:nvSpPr>
        <p:spPr>
          <a:xfrm>
            <a:off x="2031953" y="34290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inches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34C61C-9E61-4EA8-87A7-A6D4216FC74F}"/>
              </a:ext>
            </a:extLst>
          </p:cNvPr>
          <p:cNvCxnSpPr>
            <a:cxnSpLocks/>
          </p:cNvCxnSpPr>
          <p:nvPr/>
        </p:nvCxnSpPr>
        <p:spPr>
          <a:xfrm>
            <a:off x="2582944" y="3725275"/>
            <a:ext cx="424206" cy="414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BA4F87-2AEF-4F47-A79B-BE0A68603BB5}"/>
              </a:ext>
            </a:extLst>
          </p:cNvPr>
          <p:cNvSpPr txBox="1"/>
          <p:nvPr/>
        </p:nvSpPr>
        <p:spPr>
          <a:xfrm flipH="1">
            <a:off x="4200883" y="3197206"/>
            <a:ext cx="507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problem only the diameter is given so we will use the formula C=</a:t>
            </a:r>
            <a:r>
              <a:rPr lang="el-GR" dirty="0"/>
              <a:t>π</a:t>
            </a:r>
            <a:r>
              <a:rPr lang="en-US" dirty="0"/>
              <a:t>d. C is the Circumference; d is the diameter and </a:t>
            </a:r>
            <a:r>
              <a:rPr lang="el-GR" dirty="0"/>
              <a:t>π</a:t>
            </a:r>
            <a:r>
              <a:rPr lang="en-US" dirty="0"/>
              <a:t> is 3.14.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E5522-5C2B-4802-9872-F62A45CAEB48}"/>
              </a:ext>
            </a:extLst>
          </p:cNvPr>
          <p:cNvSpPr txBox="1"/>
          <p:nvPr/>
        </p:nvSpPr>
        <p:spPr>
          <a:xfrm>
            <a:off x="4518660" y="4434550"/>
            <a:ext cx="441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multiply the diameter by 3.14 </a:t>
            </a:r>
          </a:p>
          <a:p>
            <a:r>
              <a:rPr lang="en-US" dirty="0"/>
              <a:t>The diameter is 8 inches</a:t>
            </a:r>
          </a:p>
          <a:p>
            <a:endParaRPr lang="en-US" dirty="0"/>
          </a:p>
          <a:p>
            <a:r>
              <a:rPr lang="en-US" dirty="0"/>
              <a:t>8*3.14=25.12</a:t>
            </a:r>
          </a:p>
          <a:p>
            <a:endParaRPr lang="en-US" dirty="0"/>
          </a:p>
          <a:p>
            <a:r>
              <a:rPr lang="en-US" dirty="0"/>
              <a:t>The Circumference is 25.12 inches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CC0E8-362D-4050-A724-77FBA8BDB77B}"/>
              </a:ext>
            </a:extLst>
          </p:cNvPr>
          <p:cNvSpPr txBox="1"/>
          <p:nvPr/>
        </p:nvSpPr>
        <p:spPr>
          <a:xfrm>
            <a:off x="677334" y="834840"/>
            <a:ext cx="518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Speaker Icon to hear the lesson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8375E3-65B6-423E-AE32-81EB4C7E8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6954" y="7792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3E0E-8CA9-4702-A73A-A5FAC519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156238"/>
            <a:ext cx="8596668" cy="1320800"/>
          </a:xfrm>
        </p:spPr>
        <p:txBody>
          <a:bodyPr/>
          <a:lstStyle/>
          <a:p>
            <a:r>
              <a:rPr lang="en-US" dirty="0"/>
              <a:t>Example Problem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57EAF-E961-4837-B31F-4A1060CC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7294" y="2220081"/>
            <a:ext cx="5185251" cy="4637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8B7A1-89DD-406C-A46F-B7B0FE4D84F0}"/>
              </a:ext>
            </a:extLst>
          </p:cNvPr>
          <p:cNvSpPr txBox="1"/>
          <p:nvPr/>
        </p:nvSpPr>
        <p:spPr>
          <a:xfrm>
            <a:off x="2429932" y="2728198"/>
            <a:ext cx="112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inches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08561-0583-4E0D-8A2F-E691A25EA674}"/>
              </a:ext>
            </a:extLst>
          </p:cNvPr>
          <p:cNvCxnSpPr>
            <a:cxnSpLocks/>
          </p:cNvCxnSpPr>
          <p:nvPr/>
        </p:nvCxnSpPr>
        <p:spPr>
          <a:xfrm flipH="1">
            <a:off x="2091690" y="3097530"/>
            <a:ext cx="491490" cy="571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0A3517-E1B2-4F08-BB4C-E355035D7D34}"/>
              </a:ext>
            </a:extLst>
          </p:cNvPr>
          <p:cNvSpPr txBox="1"/>
          <p:nvPr/>
        </p:nvSpPr>
        <p:spPr>
          <a:xfrm>
            <a:off x="4250055" y="2266533"/>
            <a:ext cx="369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problem we will find the circumference of this circle: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8F2D5-186A-4A8E-89FE-001C0C97BFF9}"/>
              </a:ext>
            </a:extLst>
          </p:cNvPr>
          <p:cNvSpPr txBox="1"/>
          <p:nvPr/>
        </p:nvSpPr>
        <p:spPr>
          <a:xfrm>
            <a:off x="4567647" y="3021807"/>
            <a:ext cx="4477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Problem only the Radius is given so we will use the formula C=2</a:t>
            </a:r>
            <a:r>
              <a:rPr lang="el-GR" dirty="0"/>
              <a:t>π</a:t>
            </a:r>
            <a:r>
              <a:rPr lang="en-US" dirty="0"/>
              <a:t>r. C is the Circumference, r is the Radius and </a:t>
            </a:r>
            <a:r>
              <a:rPr lang="el-GR" dirty="0"/>
              <a:t>π</a:t>
            </a:r>
            <a:r>
              <a:rPr lang="en-US" dirty="0"/>
              <a:t> is 3.14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3F9D8-BABF-45D7-9559-EAD0EEDFDCFA}"/>
              </a:ext>
            </a:extLst>
          </p:cNvPr>
          <p:cNvSpPr txBox="1"/>
          <p:nvPr/>
        </p:nvSpPr>
        <p:spPr>
          <a:xfrm>
            <a:off x="4758948" y="4096406"/>
            <a:ext cx="228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multiply the radius by 3.14 and the n multiply it by 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5807F-739D-4FB9-8433-D1705BD2C0D7}"/>
              </a:ext>
            </a:extLst>
          </p:cNvPr>
          <p:cNvSpPr txBox="1"/>
          <p:nvPr/>
        </p:nvSpPr>
        <p:spPr>
          <a:xfrm>
            <a:off x="4747068" y="5296735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2*3.14=6.28</a:t>
            </a:r>
          </a:p>
          <a:p>
            <a:r>
              <a:rPr lang="en-US" dirty="0"/>
              <a:t>6.28* 3=18.84</a:t>
            </a:r>
          </a:p>
          <a:p>
            <a:r>
              <a:rPr lang="en-US" dirty="0"/>
              <a:t>18.84 inches is the circumference</a:t>
            </a:r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6A1986-B66D-4785-8F9E-85460F569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4545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Widescreen</PresentationFormat>
  <Paragraphs>80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Wingdings</vt:lpstr>
      <vt:lpstr>Wingdings 3</vt:lpstr>
      <vt:lpstr>Facet</vt:lpstr>
      <vt:lpstr>Radius, Diameter, Circumference and PI(π) </vt:lpstr>
      <vt:lpstr>What Will be learning about today.</vt:lpstr>
      <vt:lpstr>Radius </vt:lpstr>
      <vt:lpstr>Diameter</vt:lpstr>
      <vt:lpstr>Circumference</vt:lpstr>
      <vt:lpstr>PI</vt:lpstr>
      <vt:lpstr>Example Problem 1 </vt:lpstr>
      <vt:lpstr>Example Problem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Radius, Diameter, Circumference and PI(π) </dc:title>
  <dc:creator>Kush Patel</dc:creator>
  <cp:lastModifiedBy>Kush Patel</cp:lastModifiedBy>
  <cp:revision>3</cp:revision>
  <dcterms:created xsi:type="dcterms:W3CDTF">2019-07-26T13:25:51Z</dcterms:created>
  <dcterms:modified xsi:type="dcterms:W3CDTF">2019-07-26T18:11:12Z</dcterms:modified>
</cp:coreProperties>
</file>